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0000"/>
    <a:srgbClr val="003399"/>
    <a:srgbClr val="0000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850D6-40FB-4F9A-AD4B-579400EABAA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FC95F-F5D1-48AF-A159-9569AB98DD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85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bdt</a:t>
            </a:r>
            <a:r>
              <a:rPr lang="de-DE" dirty="0" smtClean="0"/>
              <a:t> = </a:t>
            </a:r>
            <a:r>
              <a:rPr lang="de-DE" dirty="0" err="1" smtClean="0"/>
              <a:t>behind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door</a:t>
            </a:r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9269ED5-7F48-4FD3-9999-A47DFD9AF83F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173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76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82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931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ature Zusammenfass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23899" y="260648"/>
            <a:ext cx="10744202" cy="356891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2800" baseline="0">
                <a:solidFill>
                  <a:schemeClr val="accent6"/>
                </a:solidFill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de-DE" dirty="0" smtClean="0"/>
              <a:t>Feature Zusammenfassung </a:t>
            </a:r>
            <a:endParaRPr lang="de-DE" dirty="0"/>
          </a:p>
        </p:txBody>
      </p:sp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baseline="0"/>
            </a:lvl1pPr>
          </a:lstStyle>
          <a:p>
            <a:r>
              <a:rPr lang="de-DE" dirty="0" smtClean="0"/>
              <a:t>Titel durch Klicken hinzufügen</a:t>
            </a:r>
            <a:endParaRPr lang="de-DE" dirty="0"/>
          </a:p>
        </p:txBody>
      </p:sp>
      <p:sp>
        <p:nvSpPr>
          <p:cNvPr id="4" name="Rectangle 3" hidden="1"/>
          <p:cNvSpPr/>
          <p:nvPr userDrawn="1">
            <p:custDataLst>
              <p:tags r:id="rId1"/>
            </p:custDataLst>
          </p:nvPr>
        </p:nvSpPr>
        <p:spPr>
          <a:xfrm>
            <a:off x="9895470" y="6309320"/>
            <a:ext cx="1656184" cy="432048"/>
          </a:xfrm>
          <a:prstGeom prst="rect">
            <a:avLst/>
          </a:prstGeom>
          <a:solidFill>
            <a:srgbClr val="C2C0BC">
              <a:alpha val="3098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rgbClr val="3A3838"/>
              </a:solidFill>
            </a:endParaRP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28"/>
          </p:nvPr>
        </p:nvSpPr>
        <p:spPr>
          <a:xfrm>
            <a:off x="723900" y="1804826"/>
            <a:ext cx="2347913" cy="2160587"/>
          </a:xfrm>
          <a:prstGeom prst="rect">
            <a:avLst/>
          </a:prstGeom>
          <a:ln w="63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endParaRPr lang="de-DE"/>
          </a:p>
        </p:txBody>
      </p:sp>
      <p:sp>
        <p:nvSpPr>
          <p:cNvPr id="34" name="Bildplatzhalter 4"/>
          <p:cNvSpPr>
            <a:spLocks noGrp="1"/>
          </p:cNvSpPr>
          <p:nvPr>
            <p:ph type="pic" sz="quarter" idx="30"/>
          </p:nvPr>
        </p:nvSpPr>
        <p:spPr>
          <a:xfrm>
            <a:off x="6240016" y="1804824"/>
            <a:ext cx="2347913" cy="2160587"/>
          </a:xfrm>
          <a:prstGeom prst="rect">
            <a:avLst/>
          </a:prstGeom>
          <a:ln w="63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endParaRPr lang="de-DE"/>
          </a:p>
        </p:txBody>
      </p:sp>
      <p:sp>
        <p:nvSpPr>
          <p:cNvPr id="35" name="Bildplatzhalter 4"/>
          <p:cNvSpPr>
            <a:spLocks noGrp="1"/>
          </p:cNvSpPr>
          <p:nvPr>
            <p:ph type="pic" sz="quarter" idx="31"/>
          </p:nvPr>
        </p:nvSpPr>
        <p:spPr>
          <a:xfrm>
            <a:off x="9002159" y="1772816"/>
            <a:ext cx="2347913" cy="2160587"/>
          </a:xfrm>
          <a:prstGeom prst="rect">
            <a:avLst/>
          </a:prstGeom>
          <a:ln w="63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32" hasCustomPrompt="1"/>
          </p:nvPr>
        </p:nvSpPr>
        <p:spPr>
          <a:xfrm>
            <a:off x="723900" y="4365748"/>
            <a:ext cx="2347914" cy="8634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anchor="ctr"/>
          <a:lstStyle>
            <a:lvl1pPr marL="0" indent="0" algn="ctr">
              <a:buNone/>
              <a:defRPr baseline="0"/>
            </a:lvl1pPr>
            <a:lvl2pPr marL="273600" indent="0">
              <a:buNone/>
              <a:defRPr/>
            </a:lvl2pPr>
            <a:lvl3pPr marL="543600" indent="0">
              <a:buNone/>
              <a:defRPr/>
            </a:lvl3pPr>
            <a:lvl4pPr marL="824400" indent="0">
              <a:buNone/>
              <a:defRPr/>
            </a:lvl4pPr>
            <a:lvl5pPr marL="1090800" indent="0">
              <a:buNone/>
              <a:defRPr/>
            </a:lvl5pPr>
          </a:lstStyle>
          <a:p>
            <a:pPr lvl="0"/>
            <a:r>
              <a:rPr lang="de-DE" dirty="0" smtClean="0"/>
              <a:t>Text unter Bild</a:t>
            </a:r>
            <a:endParaRPr lang="de-DE" dirty="0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33" hasCustomPrompt="1"/>
          </p:nvPr>
        </p:nvSpPr>
        <p:spPr>
          <a:xfrm>
            <a:off x="3484175" y="4365748"/>
            <a:ext cx="2347914" cy="863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anchor="ctr"/>
          <a:lstStyle>
            <a:lvl1pPr marL="0" indent="0" algn="ctr">
              <a:buNone/>
              <a:defRPr baseline="0"/>
            </a:lvl1pPr>
            <a:lvl2pPr marL="273600" indent="0">
              <a:buNone/>
              <a:defRPr/>
            </a:lvl2pPr>
            <a:lvl3pPr marL="543600" indent="0">
              <a:buNone/>
              <a:defRPr/>
            </a:lvl3pPr>
            <a:lvl4pPr marL="824400" indent="0">
              <a:buNone/>
              <a:defRPr/>
            </a:lvl4pPr>
            <a:lvl5pPr marL="1090800" indent="0">
              <a:buNone/>
              <a:defRPr/>
            </a:lvl5pPr>
          </a:lstStyle>
          <a:p>
            <a:pPr lvl="0"/>
            <a:r>
              <a:rPr lang="de-DE" dirty="0" smtClean="0"/>
              <a:t>Text unter Bild	</a:t>
            </a:r>
            <a:endParaRPr lang="de-DE" dirty="0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34" hasCustomPrompt="1"/>
          </p:nvPr>
        </p:nvSpPr>
        <p:spPr>
          <a:xfrm>
            <a:off x="6240016" y="4365748"/>
            <a:ext cx="2347914" cy="863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anchor="ctr"/>
          <a:lstStyle>
            <a:lvl1pPr marL="0" indent="0" algn="ctr">
              <a:buNone/>
              <a:defRPr baseline="0"/>
            </a:lvl1pPr>
            <a:lvl2pPr marL="273600" indent="0">
              <a:buNone/>
              <a:defRPr/>
            </a:lvl2pPr>
            <a:lvl3pPr marL="543600" indent="0">
              <a:buNone/>
              <a:defRPr/>
            </a:lvl3pPr>
            <a:lvl4pPr marL="824400" indent="0">
              <a:buNone/>
              <a:defRPr/>
            </a:lvl4pPr>
            <a:lvl5pPr marL="1090800" indent="0">
              <a:buNone/>
              <a:defRPr/>
            </a:lvl5pPr>
          </a:lstStyle>
          <a:p>
            <a:pPr lvl="0"/>
            <a:r>
              <a:rPr lang="de-DE" dirty="0" smtClean="0"/>
              <a:t>Text unter Bild</a:t>
            </a:r>
            <a:endParaRPr lang="de-DE" dirty="0"/>
          </a:p>
        </p:txBody>
      </p:sp>
      <p:sp>
        <p:nvSpPr>
          <p:cNvPr id="38" name="Textplatzhalter 9"/>
          <p:cNvSpPr>
            <a:spLocks noGrp="1"/>
          </p:cNvSpPr>
          <p:nvPr>
            <p:ph type="body" sz="quarter" idx="35" hasCustomPrompt="1"/>
          </p:nvPr>
        </p:nvSpPr>
        <p:spPr>
          <a:xfrm>
            <a:off x="9002159" y="4365748"/>
            <a:ext cx="2347914" cy="8634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none"/>
        </p:style>
        <p:txBody>
          <a:bodyPr anchor="ctr"/>
          <a:lstStyle>
            <a:lvl1pPr marL="0" indent="0" algn="ctr">
              <a:buNone/>
              <a:defRPr baseline="0"/>
            </a:lvl1pPr>
            <a:lvl2pPr marL="273600" indent="0">
              <a:buNone/>
              <a:defRPr/>
            </a:lvl2pPr>
            <a:lvl3pPr marL="543600" indent="0">
              <a:buNone/>
              <a:defRPr/>
            </a:lvl3pPr>
            <a:lvl4pPr marL="824400" indent="0">
              <a:buNone/>
              <a:defRPr/>
            </a:lvl4pPr>
            <a:lvl5pPr marL="1090800" indent="0">
              <a:buNone/>
              <a:defRPr/>
            </a:lvl5pPr>
          </a:lstStyle>
          <a:p>
            <a:pPr lvl="0"/>
            <a:r>
              <a:rPr lang="de-DE" dirty="0" smtClean="0"/>
              <a:t>Text unter Bild</a:t>
            </a:r>
            <a:endParaRPr lang="de-DE" dirty="0"/>
          </a:p>
        </p:txBody>
      </p:sp>
      <p:sp>
        <p:nvSpPr>
          <p:cNvPr id="14" name="Bildplatzhalter 4"/>
          <p:cNvSpPr>
            <a:spLocks noGrp="1"/>
          </p:cNvSpPr>
          <p:nvPr>
            <p:ph type="pic" sz="quarter" idx="36"/>
          </p:nvPr>
        </p:nvSpPr>
        <p:spPr>
          <a:xfrm>
            <a:off x="3484175" y="1804824"/>
            <a:ext cx="2347913" cy="2160587"/>
          </a:xfrm>
          <a:prstGeom prst="rect">
            <a:avLst/>
          </a:prstGeom>
          <a:ln w="63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7886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84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05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88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77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19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74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79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68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6C22D-9B68-4741-816C-7384B89519E2}" type="datetimeFigureOut">
              <a:rPr lang="cs-CZ" smtClean="0"/>
              <a:t>26.03.2019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98836-18E0-4947-B28B-CEE90E16A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52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hyperlink" Target="https://home.liebherr.com/de/deu/warum-liebherr/nofrost/special-nofrost.html" TargetMode="External"/><Relationship Id="rId9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71820" y="1456595"/>
            <a:ext cx="6481862" cy="761681"/>
          </a:xfrm>
        </p:spPr>
        <p:txBody>
          <a:bodyPr/>
          <a:lstStyle/>
          <a:p>
            <a:pPr algn="ctr"/>
            <a:r>
              <a:rPr lang="cs-CZ" sz="2400" u="sng" dirty="0" smtClean="0">
                <a:latin typeface="Bookman Old Style" panose="02050604050505020204" pitchFamily="18" charset="0"/>
              </a:rPr>
              <a:t>TECHNOLOGIE</a:t>
            </a:r>
            <a:r>
              <a:rPr lang="cs-CZ" sz="2400" dirty="0" smtClean="0">
                <a:latin typeface="Bookman Old Style" panose="02050604050505020204" pitchFamily="18" charset="0"/>
              </a:rPr>
              <a:t> </a:t>
            </a:r>
            <a:r>
              <a:rPr lang="cs-CZ" sz="1400" dirty="0" smtClean="0">
                <a:latin typeface="Bookman Old Style" panose="02050604050505020204" pitchFamily="18" charset="0"/>
              </a:rPr>
              <a:t>PRO VAŠE POHODLÍ</a:t>
            </a:r>
            <a:endParaRPr lang="de-DE" sz="1400" dirty="0"/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9828" y="6161801"/>
            <a:ext cx="2533595" cy="338466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3897405" y="3293406"/>
            <a:ext cx="809026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Bookman Old Style" panose="02050604050505020204" pitchFamily="18" charset="0"/>
              </a:rPr>
              <a:t>Z </a:t>
            </a:r>
            <a:r>
              <a:rPr lang="cs-CZ" sz="1200" dirty="0" smtClean="0">
                <a:latin typeface="Bookman Old Style" panose="02050604050505020204" pitchFamily="18" charset="0"/>
              </a:rPr>
              <a:t>uložených produktů </a:t>
            </a:r>
            <a:r>
              <a:rPr lang="cs-CZ" sz="1200" dirty="0">
                <a:latin typeface="Bookman Old Style" panose="02050604050505020204" pitchFamily="18" charset="0"/>
              </a:rPr>
              <a:t>je odnímáno teplo pomocí </a:t>
            </a:r>
            <a:r>
              <a:rPr lang="cs-CZ" sz="1200" dirty="0" smtClean="0">
                <a:latin typeface="Bookman Old Style" panose="02050604050505020204" pitchFamily="18" charset="0"/>
              </a:rPr>
              <a:t>vertikální cirkulace ledového </a:t>
            </a:r>
            <a:r>
              <a:rPr lang="cs-CZ" sz="1200" dirty="0">
                <a:latin typeface="Bookman Old Style" panose="02050604050505020204" pitchFamily="18" charset="0"/>
              </a:rPr>
              <a:t>vzduchu a vzdušná vlhkost je </a:t>
            </a:r>
            <a:r>
              <a:rPr lang="cs-CZ" sz="1200" dirty="0" smtClean="0">
                <a:latin typeface="Bookman Old Style" panose="02050604050505020204" pitchFamily="18" charset="0"/>
              </a:rPr>
              <a:t>odváděna mimo </a:t>
            </a:r>
            <a:r>
              <a:rPr lang="cs-CZ" sz="1200" dirty="0">
                <a:latin typeface="Bookman Old Style" panose="02050604050505020204" pitchFamily="18" charset="0"/>
              </a:rPr>
              <a:t>úložný prostor mrazničky</a:t>
            </a:r>
            <a:r>
              <a:rPr lang="cs-CZ" sz="1200" dirty="0" smtClean="0">
                <a:latin typeface="Bookman Old Style" panose="02050604050505020204" pitchFamily="18" charset="0"/>
              </a:rPr>
              <a:t>. Uložené potraviny i </a:t>
            </a:r>
            <a:r>
              <a:rPr lang="cs-CZ" sz="1200" dirty="0">
                <a:latin typeface="Bookman Old Style" panose="02050604050505020204" pitchFamily="18" charset="0"/>
              </a:rPr>
              <a:t>úložný prostor mrazničky tak zůstávají </a:t>
            </a:r>
            <a:r>
              <a:rPr lang="cs-CZ" sz="1200" dirty="0" smtClean="0">
                <a:latin typeface="Bookman Old Style" panose="02050604050505020204" pitchFamily="18" charset="0"/>
              </a:rPr>
              <a:t>vždy bez </a:t>
            </a:r>
            <a:r>
              <a:rPr lang="cs-CZ" sz="1200" dirty="0">
                <a:latin typeface="Bookman Old Style" panose="02050604050505020204" pitchFamily="18" charset="0"/>
              </a:rPr>
              <a:t>námrazy. </a:t>
            </a:r>
            <a:endParaRPr lang="cs-CZ" sz="1200" dirty="0" smtClean="0">
              <a:latin typeface="Bookman Old Style" panose="02050604050505020204" pitchFamily="18" charset="0"/>
            </a:endParaRPr>
          </a:p>
          <a:p>
            <a:endParaRPr lang="cs-CZ" sz="300" dirty="0">
              <a:latin typeface="Bookman Old Style" panose="02050604050505020204" pitchFamily="18" charset="0"/>
            </a:endParaRPr>
          </a:p>
          <a:p>
            <a:r>
              <a:rPr lang="cs-CZ" sz="1200" dirty="0" smtClean="0">
                <a:latin typeface="Bookman Old Style" panose="02050604050505020204" pitchFamily="18" charset="0"/>
              </a:rPr>
              <a:t>S </a:t>
            </a:r>
            <a:r>
              <a:rPr lang="cs-CZ" sz="1200" dirty="0">
                <a:latin typeface="Bookman Old Style" panose="02050604050505020204" pitchFamily="18" charset="0"/>
              </a:rPr>
              <a:t>komfortem </a:t>
            </a:r>
            <a:r>
              <a:rPr lang="cs-CZ" sz="1200" dirty="0" err="1">
                <a:latin typeface="Bookman Old Style" panose="02050604050505020204" pitchFamily="18" charset="0"/>
              </a:rPr>
              <a:t>NoFrost</a:t>
            </a:r>
            <a:r>
              <a:rPr lang="cs-CZ" sz="1200" dirty="0">
                <a:latin typeface="Bookman Old Style" panose="02050604050505020204" pitchFamily="18" charset="0"/>
              </a:rPr>
              <a:t> již </a:t>
            </a:r>
            <a:r>
              <a:rPr lang="cs-CZ" sz="1200" dirty="0" smtClean="0">
                <a:latin typeface="Bookman Old Style" panose="02050604050505020204" pitchFamily="18" charset="0"/>
              </a:rPr>
              <a:t>nikdy není </a:t>
            </a:r>
            <a:r>
              <a:rPr lang="cs-CZ" sz="1200" dirty="0">
                <a:latin typeface="Bookman Old Style" panose="02050604050505020204" pitchFamily="18" charset="0"/>
              </a:rPr>
              <a:t>třeba ztrácet čas s </a:t>
            </a:r>
            <a:r>
              <a:rPr lang="cs-CZ" sz="1200" dirty="0" smtClean="0">
                <a:latin typeface="Bookman Old Style" panose="02050604050505020204" pitchFamily="18" charset="0"/>
              </a:rPr>
              <a:t>odmra</a:t>
            </a:r>
            <a:r>
              <a:rPr lang="cs-CZ" sz="1200" dirty="0">
                <a:latin typeface="Bookman Old Style" panose="02050604050505020204" pitchFamily="18" charset="0"/>
              </a:rPr>
              <a:t>z</a:t>
            </a:r>
            <a:r>
              <a:rPr lang="cs-CZ" sz="1200" dirty="0" smtClean="0">
                <a:latin typeface="Bookman Old Style" panose="02050604050505020204" pitchFamily="18" charset="0"/>
              </a:rPr>
              <a:t>ováním</a:t>
            </a:r>
            <a:r>
              <a:rPr lang="cs-CZ" sz="1200" dirty="0">
                <a:latin typeface="Bookman Old Style" panose="02050604050505020204" pitchFamily="18" charset="0"/>
              </a:rPr>
              <a:t>.</a:t>
            </a:r>
          </a:p>
          <a:p>
            <a:r>
              <a:rPr lang="cs-CZ" sz="1200" dirty="0" smtClean="0">
                <a:latin typeface="Bookman Old Style" panose="02050604050505020204" pitchFamily="18" charset="0"/>
              </a:rPr>
              <a:t> </a:t>
            </a:r>
            <a:endParaRPr lang="cs-CZ" sz="1200" dirty="0">
              <a:latin typeface="Bookman Old Style" panose="02050604050505020204" pitchFamily="18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899036" y="2877064"/>
            <a:ext cx="80902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 smtClean="0">
                <a:latin typeface="Bookman Old Style" panose="02050604050505020204" pitchFamily="18" charset="0"/>
              </a:rPr>
              <a:t>Pro </a:t>
            </a:r>
            <a:r>
              <a:rPr lang="cs-CZ" sz="1200" dirty="0">
                <a:latin typeface="Bookman Old Style" panose="02050604050505020204" pitchFamily="18" charset="0"/>
              </a:rPr>
              <a:t>dlouhodobé zachování nutričních hodnot </a:t>
            </a:r>
            <a:r>
              <a:rPr lang="cs-CZ" sz="1200" dirty="0" smtClean="0">
                <a:latin typeface="Bookman Old Style" panose="02050604050505020204" pitchFamily="18" charset="0"/>
              </a:rPr>
              <a:t>potravin pomocí </a:t>
            </a:r>
            <a:r>
              <a:rPr lang="cs-CZ" sz="1200" dirty="0">
                <a:latin typeface="Bookman Old Style" panose="02050604050505020204" pitchFamily="18" charset="0"/>
              </a:rPr>
              <a:t>velmi rychlého zmražení </a:t>
            </a:r>
            <a:r>
              <a:rPr lang="cs-CZ" sz="1200" dirty="0" smtClean="0">
                <a:latin typeface="Bookman Old Style" panose="02050604050505020204" pitchFamily="18" charset="0"/>
              </a:rPr>
              <a:t>až na -32°C nabízí přístroje </a:t>
            </a:r>
            <a:r>
              <a:rPr lang="cs-CZ" sz="1200" dirty="0" err="1" smtClean="0">
                <a:latin typeface="Bookman Old Style" panose="02050604050505020204" pitchFamily="18" charset="0"/>
              </a:rPr>
              <a:t>NoFrost</a:t>
            </a:r>
            <a:r>
              <a:rPr lang="cs-CZ" sz="1200" dirty="0" smtClean="0">
                <a:latin typeface="Bookman Old Style" panose="02050604050505020204" pitchFamily="18" charset="0"/>
              </a:rPr>
              <a:t> </a:t>
            </a:r>
            <a:r>
              <a:rPr lang="cs-CZ" sz="1200" dirty="0">
                <a:latin typeface="Bookman Old Style" panose="02050604050505020204" pitchFamily="18" charset="0"/>
              </a:rPr>
              <a:t>mrazící výkon v profesionální </a:t>
            </a:r>
            <a:r>
              <a:rPr lang="cs-CZ" sz="1200" dirty="0" smtClean="0">
                <a:latin typeface="Bookman Old Style" panose="02050604050505020204" pitchFamily="18" charset="0"/>
              </a:rPr>
              <a:t>kvalitě.</a:t>
            </a:r>
            <a:endParaRPr lang="de-DE" kern="500" dirty="0">
              <a:latin typeface="Bookman Old Style" panose="02050604050505020204" pitchFamily="18" charset="0"/>
            </a:endParaRPr>
          </a:p>
        </p:txBody>
      </p:sp>
      <p:sp>
        <p:nvSpPr>
          <p:cNvPr id="30" name="Zástupný symbol pro text 28"/>
          <p:cNvSpPr>
            <a:spLocks noGrp="1"/>
          </p:cNvSpPr>
          <p:nvPr>
            <p:ph type="body" sz="quarter" idx="34"/>
          </p:nvPr>
        </p:nvSpPr>
        <p:spPr>
          <a:xfrm>
            <a:off x="3740001" y="2286693"/>
            <a:ext cx="1846444" cy="660894"/>
          </a:xfrm>
        </p:spPr>
        <p:txBody>
          <a:bodyPr>
            <a:noAutofit/>
          </a:bodyPr>
          <a:lstStyle/>
          <a:p>
            <a:r>
              <a:rPr lang="cs-CZ" dirty="0" err="1" smtClean="0">
                <a:latin typeface="Bookman Old Style" panose="02050604050505020204" pitchFamily="18" charset="0"/>
              </a:rPr>
              <a:t>NoFrost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895775" y="4241045"/>
            <a:ext cx="8090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latin typeface="Bookman Old Style" panose="02050604050505020204" pitchFamily="18" charset="0"/>
              </a:rPr>
              <a:t>VÍCE K TÉMATU </a:t>
            </a:r>
            <a:r>
              <a:rPr lang="cs-CZ" sz="1000" dirty="0" err="1" smtClean="0">
                <a:latin typeface="Bookman Old Style" panose="02050604050505020204" pitchFamily="18" charset="0"/>
              </a:rPr>
              <a:t>NoFrost</a:t>
            </a:r>
            <a:r>
              <a:rPr lang="cs-CZ" sz="1000" dirty="0" smtClean="0">
                <a:latin typeface="Bookman Old Style" panose="02050604050505020204" pitchFamily="18" charset="0"/>
              </a:rPr>
              <a:t>:    </a:t>
            </a:r>
            <a:r>
              <a:rPr lang="cs-CZ" sz="1000" dirty="0" smtClean="0">
                <a:hlinkClick r:id="rId4"/>
              </a:rPr>
              <a:t>https</a:t>
            </a:r>
            <a:r>
              <a:rPr lang="cs-CZ" sz="1000" dirty="0">
                <a:hlinkClick r:id="rId4"/>
              </a:rPr>
              <a:t>://home.liebherr.com/de/deu/warum-liebherr/nofrost/special-nofrost.html</a:t>
            </a:r>
            <a:r>
              <a:rPr lang="cs-CZ" sz="1000" dirty="0" smtClean="0">
                <a:latin typeface="Bookman Old Style" panose="02050604050505020204" pitchFamily="18" charset="0"/>
              </a:rPr>
              <a:t> </a:t>
            </a:r>
            <a:endParaRPr lang="cs-CZ" sz="900" dirty="0" smtClean="0">
              <a:latin typeface="Bookman Old Style" panose="02050604050505020204" pitchFamily="18" charset="0"/>
            </a:endParaRPr>
          </a:p>
          <a:p>
            <a:endParaRPr lang="cs-CZ" sz="1200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2" name="Zástupný symbol pro text 28"/>
          <p:cNvSpPr>
            <a:spLocks noGrp="1"/>
          </p:cNvSpPr>
          <p:nvPr>
            <p:ph type="body" sz="quarter" idx="34"/>
          </p:nvPr>
        </p:nvSpPr>
        <p:spPr>
          <a:xfrm>
            <a:off x="3840195" y="4484334"/>
            <a:ext cx="2256608" cy="661653"/>
          </a:xfrm>
        </p:spPr>
        <p:txBody>
          <a:bodyPr>
            <a:noAutofit/>
          </a:bodyPr>
          <a:lstStyle/>
          <a:p>
            <a:r>
              <a:rPr lang="cs-CZ" dirty="0" err="1" smtClean="0">
                <a:latin typeface="Bookman Old Style" panose="02050604050505020204" pitchFamily="18" charset="0"/>
              </a:rPr>
              <a:t>SmartFrost</a:t>
            </a:r>
            <a:endParaRPr lang="cs-CZ" dirty="0">
              <a:latin typeface="Bookman Old Style" panose="02050604050505020204" pitchFamily="18" charset="0"/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3897405" y="4988630"/>
            <a:ext cx="8091893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>
                <a:latin typeface="Bookman Old Style" panose="02050604050505020204" pitchFamily="18" charset="0"/>
              </a:rPr>
              <a:t>S technologií </a:t>
            </a:r>
            <a:r>
              <a:rPr lang="cs-CZ" sz="1200" dirty="0" err="1">
                <a:latin typeface="Bookman Old Style" panose="02050604050505020204" pitchFamily="18" charset="0"/>
              </a:rPr>
              <a:t>SmartFrost</a:t>
            </a:r>
            <a:r>
              <a:rPr lang="cs-CZ" sz="1200" dirty="0">
                <a:latin typeface="Bookman Old Style" panose="02050604050505020204" pitchFamily="18" charset="0"/>
              </a:rPr>
              <a:t> se radikálně sníží </a:t>
            </a:r>
            <a:r>
              <a:rPr lang="cs-CZ" sz="1200" dirty="0" smtClean="0">
                <a:latin typeface="Bookman Old Style" panose="02050604050505020204" pitchFamily="18" charset="0"/>
              </a:rPr>
              <a:t>tvorba námrazy (až o 70%) ve </a:t>
            </a:r>
            <a:r>
              <a:rPr lang="cs-CZ" sz="1200" dirty="0">
                <a:latin typeface="Bookman Old Style" panose="02050604050505020204" pitchFamily="18" charset="0"/>
              </a:rPr>
              <a:t>vnitřním prostoru mrazničky i </a:t>
            </a:r>
            <a:r>
              <a:rPr lang="cs-CZ" sz="1200" dirty="0" smtClean="0">
                <a:latin typeface="Bookman Old Style" panose="02050604050505020204" pitchFamily="18" charset="0"/>
              </a:rPr>
              <a:t>na samotných </a:t>
            </a:r>
            <a:r>
              <a:rPr lang="cs-CZ" sz="1200" dirty="0">
                <a:latin typeface="Bookman Old Style" panose="02050604050505020204" pitchFamily="18" charset="0"/>
              </a:rPr>
              <a:t>mražených potravinách. Tím </a:t>
            </a:r>
            <a:r>
              <a:rPr lang="cs-CZ" sz="1200" dirty="0" smtClean="0">
                <a:latin typeface="Bookman Old Style" panose="02050604050505020204" pitchFamily="18" charset="0"/>
              </a:rPr>
              <a:t>pádem se </a:t>
            </a:r>
            <a:r>
              <a:rPr lang="cs-CZ" sz="1200" dirty="0">
                <a:latin typeface="Bookman Old Style" panose="02050604050505020204" pitchFamily="18" charset="0"/>
              </a:rPr>
              <a:t>minimalizuje potřeba odmrazování. Zapěněný</a:t>
            </a:r>
          </a:p>
          <a:p>
            <a:r>
              <a:rPr lang="cs-CZ" sz="1200" dirty="0">
                <a:latin typeface="Bookman Old Style" panose="02050604050505020204" pitchFamily="18" charset="0"/>
              </a:rPr>
              <a:t>výparník ve spirálách obtáčí vnitřní </a:t>
            </a:r>
            <a:r>
              <a:rPr lang="cs-CZ" sz="1200" dirty="0" smtClean="0">
                <a:latin typeface="Bookman Old Style" panose="02050604050505020204" pitchFamily="18" charset="0"/>
              </a:rPr>
              <a:t>prostor mrazničky </a:t>
            </a:r>
            <a:r>
              <a:rPr lang="cs-CZ" sz="1200" dirty="0">
                <a:latin typeface="Bookman Old Style" panose="02050604050505020204" pitchFamily="18" charset="0"/>
              </a:rPr>
              <a:t>a tím umožňuje velmi rychlou </a:t>
            </a:r>
            <a:r>
              <a:rPr lang="cs-CZ" sz="1200" dirty="0" smtClean="0">
                <a:latin typeface="Bookman Old Style" panose="02050604050505020204" pitchFamily="18" charset="0"/>
              </a:rPr>
              <a:t>teplotní výměnu </a:t>
            </a:r>
            <a:r>
              <a:rPr lang="cs-CZ" sz="1200" dirty="0">
                <a:latin typeface="Bookman Old Style" panose="02050604050505020204" pitchFamily="18" charset="0"/>
              </a:rPr>
              <a:t>s extrémně nízkou spotřebou energie</a:t>
            </a:r>
            <a:r>
              <a:rPr lang="cs-CZ" sz="1200" dirty="0" smtClean="0">
                <a:latin typeface="Bookman Old Style" panose="02050604050505020204" pitchFamily="18" charset="0"/>
              </a:rPr>
              <a:t>.</a:t>
            </a:r>
          </a:p>
          <a:p>
            <a:endParaRPr lang="cs-CZ" sz="500" dirty="0">
              <a:latin typeface="Bookman Old Style" panose="02050604050505020204" pitchFamily="18" charset="0"/>
            </a:endParaRPr>
          </a:p>
          <a:p>
            <a:r>
              <a:rPr lang="cs-CZ" sz="1200" dirty="0">
                <a:latin typeface="Bookman Old Style" panose="02050604050505020204" pitchFamily="18" charset="0"/>
              </a:rPr>
              <a:t>Vnitřní stěny mrazničky jsou velmi hladké a tak snadno </a:t>
            </a:r>
            <a:r>
              <a:rPr lang="cs-CZ" sz="1200" dirty="0" smtClean="0">
                <a:latin typeface="Bookman Old Style" panose="02050604050505020204" pitchFamily="18" charset="0"/>
              </a:rPr>
              <a:t>čistitelné.</a:t>
            </a:r>
            <a:endParaRPr lang="cs-CZ" sz="1200" dirty="0">
              <a:latin typeface="Bookman Old Style" panose="02050604050505020204" pitchFamily="18" charset="0"/>
            </a:endParaRPr>
          </a:p>
          <a:p>
            <a:endParaRPr lang="cs-CZ" sz="1200" kern="500" dirty="0">
              <a:latin typeface="Bookman Old Style" panose="02050604050505020204" pitchFamily="18" charset="0"/>
            </a:endParaRPr>
          </a:p>
          <a:p>
            <a:endParaRPr lang="de-DE" kern="500" dirty="0">
              <a:latin typeface="Bookman Old Style" panose="02050604050505020204" pitchFamily="18" charset="0"/>
            </a:endParaRPr>
          </a:p>
        </p:txBody>
      </p:sp>
      <p:pic>
        <p:nvPicPr>
          <p:cNvPr id="35" name="Obrázek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3237" y="417733"/>
            <a:ext cx="1280186" cy="18108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447" y="417734"/>
            <a:ext cx="2561469" cy="18108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8" name="Obdélník 17"/>
          <p:cNvSpPr/>
          <p:nvPr/>
        </p:nvSpPr>
        <p:spPr>
          <a:xfrm>
            <a:off x="2358638" y="549034"/>
            <a:ext cx="4457701" cy="630942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cs-CZ" sz="1050" kern="500" dirty="0" smtClean="0">
                <a:latin typeface="Bookman Old Style" panose="02050604050505020204" pitchFamily="18" charset="0"/>
              </a:rPr>
              <a:t>Modely s technologií </a:t>
            </a:r>
            <a:r>
              <a:rPr lang="cs-CZ" sz="1050" kern="500" dirty="0" err="1" smtClean="0">
                <a:latin typeface="Bookman Old Style" panose="02050604050505020204" pitchFamily="18" charset="0"/>
              </a:rPr>
              <a:t>NoFrost</a:t>
            </a:r>
            <a:r>
              <a:rPr lang="cs-CZ" sz="1050" kern="500" dirty="0" smtClean="0">
                <a:latin typeface="Bookman Old Style" panose="02050604050505020204" pitchFamily="18" charset="0"/>
              </a:rPr>
              <a:t> a </a:t>
            </a:r>
            <a:r>
              <a:rPr lang="cs-CZ" sz="1050" kern="500" dirty="0" err="1" smtClean="0">
                <a:latin typeface="Bookman Old Style" panose="02050604050505020204" pitchFamily="18" charset="0"/>
              </a:rPr>
              <a:t>SmartFrost</a:t>
            </a:r>
            <a:r>
              <a:rPr lang="cs-CZ" sz="1050" kern="500" dirty="0" smtClean="0">
                <a:latin typeface="Bookman Old Style" panose="02050604050505020204" pitchFamily="18" charset="0"/>
              </a:rPr>
              <a:t> jsou obsaženy v aktuálních nabídkách „</a:t>
            </a:r>
            <a:r>
              <a:rPr lang="cs-CZ" sz="1050" kern="500" dirty="0" err="1" smtClean="0">
                <a:latin typeface="Bookman Old Style" panose="02050604050505020204" pitchFamily="18" charset="0"/>
              </a:rPr>
              <a:t>Exclusive</a:t>
            </a:r>
            <a:r>
              <a:rPr lang="cs-CZ" sz="1050" kern="500" dirty="0" smtClean="0">
                <a:latin typeface="Bookman Old Style" panose="02050604050505020204" pitchFamily="18" charset="0"/>
              </a:rPr>
              <a:t>“ a „Vestavné spotřebiče“.</a:t>
            </a:r>
            <a:endParaRPr lang="cs-CZ" sz="1050" kern="500" dirty="0">
              <a:latin typeface="Bookman Old Style" panose="02050604050505020204" pitchFamily="18" charset="0"/>
            </a:endParaRPr>
          </a:p>
          <a:p>
            <a:endParaRPr lang="cs-CZ" sz="300" kern="500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r>
              <a:rPr lang="cs-CZ" sz="1100" kern="5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AKCE záruka 5 let ZDARMA na modely z nabídky „</a:t>
            </a:r>
            <a:r>
              <a:rPr lang="cs-CZ" sz="1100" kern="500" dirty="0" err="1" smtClean="0">
                <a:solidFill>
                  <a:srgbClr val="C00000"/>
                </a:solidFill>
                <a:latin typeface="Bookman Old Style" panose="02050604050505020204" pitchFamily="18" charset="0"/>
              </a:rPr>
              <a:t>Exclusive</a:t>
            </a:r>
            <a:r>
              <a:rPr lang="cs-CZ" sz="1100" kern="500" dirty="0" smtClean="0">
                <a:solidFill>
                  <a:srgbClr val="C00000"/>
                </a:solidFill>
                <a:latin typeface="Bookman Old Style" panose="02050604050505020204" pitchFamily="18" charset="0"/>
              </a:rPr>
              <a:t>“.</a:t>
            </a:r>
            <a:endParaRPr lang="de-DE" sz="1100" kern="500" dirty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6816339" y="536206"/>
            <a:ext cx="407459" cy="629541"/>
          </a:xfrm>
          <a:prstGeom prst="rightArrow">
            <a:avLst/>
          </a:prstGeom>
          <a:solidFill>
            <a:schemeClr val="tx2">
              <a:lumMod val="75000"/>
            </a:schemeClr>
          </a:solidFill>
          <a:ln w="3175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31" y="463381"/>
            <a:ext cx="1939507" cy="775693"/>
          </a:xfrm>
          <a:prstGeom prst="rect">
            <a:avLst/>
          </a:prstGeom>
        </p:spPr>
      </p:pic>
      <p:pic>
        <p:nvPicPr>
          <p:cNvPr id="20" name="Bildplatzhalter 3"/>
          <p:cNvPicPr>
            <a:picLocks noGrp="1" noChangeAspect="1"/>
          </p:cNvPicPr>
          <p:nvPr>
            <p:ph type="pic" sz="quarter" idx="28"/>
          </p:nvPr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0" r="40"/>
          <a:stretch>
            <a:fillRect/>
          </a:stretch>
        </p:blipFill>
        <p:spPr>
          <a:xfrm>
            <a:off x="2806778" y="2630192"/>
            <a:ext cx="839860" cy="772853"/>
          </a:xfrm>
        </p:spPr>
      </p:pic>
      <p:pic>
        <p:nvPicPr>
          <p:cNvPr id="21" name="Bildplatzhalter 3"/>
          <p:cNvPicPr>
            <a:picLocks noGrp="1" noChangeAspect="1"/>
          </p:cNvPicPr>
          <p:nvPr>
            <p:ph type="pic" sz="quarter" idx="30"/>
          </p:nvPr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806778" y="4841295"/>
            <a:ext cx="839860" cy="772853"/>
          </a:xfrm>
        </p:spPr>
      </p:pic>
      <p:cxnSp>
        <p:nvCxnSpPr>
          <p:cNvPr id="10" name="Přímá spojnice 9"/>
          <p:cNvCxnSpPr/>
          <p:nvPr/>
        </p:nvCxnSpPr>
        <p:spPr>
          <a:xfrm>
            <a:off x="419131" y="1387583"/>
            <a:ext cx="6700126" cy="0"/>
          </a:xfrm>
          <a:prstGeom prst="line">
            <a:avLst/>
          </a:prstGeom>
          <a:ln w="6350">
            <a:solidFill>
              <a:srgbClr val="CC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6" y="2286693"/>
            <a:ext cx="1869666" cy="1680599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96" y="4355235"/>
            <a:ext cx="1870625" cy="203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10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CD_LOGO_PROTECTION" val="true"/>
</p:tagLst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182</Words>
  <Application>Microsoft Office PowerPoint</Application>
  <PresentationFormat>Širokoúhlá obrazovka</PresentationFormat>
  <Paragraphs>18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Bookman Old Style</vt:lpstr>
      <vt:lpstr>Calibri</vt:lpstr>
      <vt:lpstr>Calibri Light</vt:lpstr>
      <vt:lpstr>Motiv Office</vt:lpstr>
      <vt:lpstr>TECHNOLOGIE PRO VAŠE POHODLÍ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Rostislav Ambrůz</dc:creator>
  <cp:lastModifiedBy>Rostislav Ambrůz</cp:lastModifiedBy>
  <cp:revision>51</cp:revision>
  <dcterms:created xsi:type="dcterms:W3CDTF">2019-01-15T14:21:32Z</dcterms:created>
  <dcterms:modified xsi:type="dcterms:W3CDTF">2019-03-26T11:19:17Z</dcterms:modified>
</cp:coreProperties>
</file>