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5405" autoAdjust="0"/>
  </p:normalViewPr>
  <p:slideViewPr>
    <p:cSldViewPr snapToGrid="0">
      <p:cViewPr>
        <p:scale>
          <a:sx n="100" d="100"/>
          <a:sy n="100" d="100"/>
        </p:scale>
        <p:origin x="898" y="101"/>
      </p:cViewPr>
      <p:guideLst>
        <p:guide orient="horz" pos="2478"/>
        <p:guide orient="horz" pos="2160"/>
        <p:guide orient="horz" pos="138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11.8.2017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33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11.8.2017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6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11.8.2017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8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4536" y="410412"/>
            <a:ext cx="7772400" cy="576064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 baseline="0">
                <a:solidFill>
                  <a:srgbClr val="CC0000"/>
                </a:solidFill>
                <a:latin typeface="Gotham Narrow Bold" pitchFamily="50" charset="0"/>
              </a:defRPr>
            </a:lvl1pPr>
          </a:lstStyle>
          <a:p>
            <a:r>
              <a:rPr lang="cs-CZ" dirty="0" smtClean="0"/>
              <a:t>Kliknutím lze upravit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0284" y="1170254"/>
            <a:ext cx="8517700" cy="3782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solidFill>
                  <a:srgbClr val="CC0000"/>
                </a:solidFill>
                <a:latin typeface="Gotham Narrow Light" pitchFamily="50" charset="0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pic>
        <p:nvPicPr>
          <p:cNvPr id="7" name="bolloH.png"/>
          <p:cNvPicPr/>
          <p:nvPr userDrawn="1"/>
        </p:nvPicPr>
        <p:blipFill>
          <a:blip r:embed="rId2" cstate="print">
            <a:alphaModFix amt="50277"/>
            <a:extLst/>
          </a:blip>
          <a:srcRect l="24242" t="42040"/>
          <a:stretch>
            <a:fillRect/>
          </a:stretch>
        </p:blipFill>
        <p:spPr>
          <a:xfrm>
            <a:off x="-16423" y="-27383"/>
            <a:ext cx="3148264" cy="23521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gnaposto testo 2"/>
          <p:cNvSpPr>
            <a:spLocks noGrp="1"/>
          </p:cNvSpPr>
          <p:nvPr>
            <p:ph type="body" idx="14" hasCustomPrompt="1"/>
          </p:nvPr>
        </p:nvSpPr>
        <p:spPr>
          <a:xfrm>
            <a:off x="467544" y="2420888"/>
            <a:ext cx="3600400" cy="4176464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600" b="0" i="0">
                <a:solidFill>
                  <a:schemeClr val="tx1">
                    <a:lumMod val="50000"/>
                    <a:lumOff val="50000"/>
                  </a:schemeClr>
                </a:solidFill>
                <a:latin typeface="Gotham Narrow Medium"/>
                <a:cs typeface="Gotham Narrow Medium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8324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11.8.2017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11.8.2017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11.8.2017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6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11.8.2017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88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11.8.2017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31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11.8.2017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11.8.2017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11.8.2017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0C46-D848-4F40-BD5D-C53C2B13DC1D}" type="datetimeFigureOut">
              <a:rPr lang="cs-CZ" smtClean="0"/>
              <a:t>11.8.2017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3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L:\marketing\L O G O\HOOVER\logo Hoover 2014\logo_hoov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793" y="5922000"/>
            <a:ext cx="96120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0"/>
            <a:ext cx="8755380" cy="92825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HMS 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340VX</a:t>
            </a:r>
            <a: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300" b="0" cap="none" dirty="0" smtClean="0">
                <a:solidFill>
                  <a:prstClr val="black"/>
                </a:solidFill>
                <a:latin typeface="Arial" charset="0"/>
              </a:rPr>
              <a:t>Kompaktní parní </a:t>
            </a:r>
            <a:r>
              <a:rPr lang="cs-CZ" altLang="cs-CZ" sz="1300" b="0" cap="none" dirty="0">
                <a:solidFill>
                  <a:prstClr val="black"/>
                </a:solidFill>
                <a:latin typeface="Arial" charset="0"/>
              </a:rPr>
              <a:t>trouba s </a:t>
            </a:r>
            <a:r>
              <a:rPr lang="cs-CZ" altLang="cs-CZ" sz="1300" b="0" cap="none" dirty="0" smtClean="0">
                <a:solidFill>
                  <a:prstClr val="black"/>
                </a:solidFill>
                <a:latin typeface="Arial" charset="0"/>
              </a:rPr>
              <a:t>grilem a horkým vzduchem Vanity</a:t>
            </a:r>
            <a:r>
              <a:rPr lang="cs-CZ" altLang="cs-CZ" sz="1300" b="0" cap="none" dirty="0" smtClean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cs-CZ" altLang="cs-CZ" sz="1300" b="0" cap="none" dirty="0" smtClean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</a:br>
            <a:r>
              <a:rPr lang="cs-CZ" altLang="cs-CZ" sz="1300" b="0" cap="none" dirty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Objem </a:t>
            </a:r>
            <a:r>
              <a:rPr lang="cs-CZ" altLang="cs-CZ" sz="1300" b="0" cap="none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34 </a:t>
            </a:r>
            <a:r>
              <a:rPr lang="cs-CZ" altLang="cs-CZ" sz="1300" b="0" cap="none" dirty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l, </a:t>
            </a:r>
            <a:r>
              <a:rPr lang="cs-CZ" altLang="cs-CZ" sz="1300" b="0" cap="none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parní ohřev, gril</a:t>
            </a:r>
            <a:r>
              <a:rPr lang="cs-CZ" altLang="cs-CZ" sz="1300" b="0" cap="none" dirty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, </a:t>
            </a:r>
            <a:r>
              <a:rPr lang="cs-CZ" altLang="cs-CZ" sz="1300" b="0" cap="none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horký vzduch, dotykový displej, 48 </a:t>
            </a:r>
            <a:r>
              <a:rPr lang="cs-CZ" altLang="cs-CZ" sz="1300" b="0" cap="none" dirty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auto </a:t>
            </a:r>
            <a:r>
              <a:rPr lang="cs-CZ" altLang="cs-CZ" sz="1300" b="0" cap="none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programů, </a:t>
            </a:r>
            <a:r>
              <a:rPr lang="cs-CZ" altLang="cs-CZ" sz="1300" b="0" cap="none" dirty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grilovací </a:t>
            </a:r>
            <a:r>
              <a:rPr lang="cs-CZ" altLang="cs-CZ" sz="1300" b="0" cap="none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mřížka</a:t>
            </a:r>
            <a:endParaRPr lang="cs-CZ" altLang="cs-CZ" sz="1300" b="0" cap="none" dirty="0">
              <a:solidFill>
                <a:srgbClr val="C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Zástupný symbol pro text 3"/>
          <p:cNvSpPr>
            <a:spLocks noGrp="1"/>
          </p:cNvSpPr>
          <p:nvPr>
            <p:ph type="body" idx="14"/>
          </p:nvPr>
        </p:nvSpPr>
        <p:spPr>
          <a:xfrm>
            <a:off x="335884" y="920696"/>
            <a:ext cx="3786536" cy="5937304"/>
          </a:xfrm>
        </p:spPr>
        <p:txBody>
          <a:bodyPr anchor="t">
            <a:noAutofit/>
          </a:bodyPr>
          <a:lstStyle/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Hlavní vlastnosti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Kapacita (l) 	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34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Energetická třída	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A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Maximální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výkon gril (W)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1200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Maximální výkon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horkého vzduchu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(W)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1750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Maximální výkon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parního ohřevu (W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1500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Celkový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příkon (W)	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3250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Jištění (A)			15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Průměr otočného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smaltovaného talíře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(mm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360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Programy </a:t>
            </a: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vaření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Gril, Ventilátor, Gril + Ventilátor, Pára, Rozmrazování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5 úrovní výkonu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Automatické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programy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48 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Expresní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vaření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Funkce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Dotykové ovládání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Elektronická minutka se zvukovou signalizací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Digitální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hodiny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Otevírání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dvířek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výklopem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Nádoba na vodu pro parní ohřev 1l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Nerezový interiér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Bezpečnost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Dětská pojistka -  zablokování tlačítek ovládání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Příslušenství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1x grilovací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mřížka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1x smaltovaný talíř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1x hranatý plech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26078" y="1067303"/>
            <a:ext cx="0" cy="540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78604" y="1067314"/>
            <a:ext cx="0" cy="540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6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2638409"/>
            <a:ext cx="720000" cy="720000"/>
          </a:xfrm>
          <a:prstGeom prst="rect">
            <a:avLst/>
          </a:prstGeom>
        </p:spPr>
      </p:pic>
      <p:sp>
        <p:nvSpPr>
          <p:cNvPr id="37" name="TextBox 22"/>
          <p:cNvSpPr txBox="1"/>
          <p:nvPr/>
        </p:nvSpPr>
        <p:spPr>
          <a:xfrm>
            <a:off x="4904509" y="2699616"/>
            <a:ext cx="762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Dětská pojistka -  zablokování tlačítek ovládání</a:t>
            </a:r>
          </a:p>
        </p:txBody>
      </p:sp>
      <p:pic>
        <p:nvPicPr>
          <p:cNvPr id="23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1085347"/>
            <a:ext cx="720000" cy="720000"/>
          </a:xfrm>
          <a:prstGeom prst="rect">
            <a:avLst/>
          </a:prstGeom>
        </p:spPr>
      </p:pic>
      <p:sp>
        <p:nvSpPr>
          <p:cNvPr id="25" name="TextBox 22"/>
          <p:cNvSpPr txBox="1"/>
          <p:nvPr/>
        </p:nvSpPr>
        <p:spPr>
          <a:xfrm>
            <a:off x="4909358" y="1148448"/>
            <a:ext cx="75992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Parní ohřev kombinovaný s grilem a horkým vzduchem</a:t>
            </a:r>
            <a:endParaRPr lang="cs-CZ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6" y="1858957"/>
            <a:ext cx="720000" cy="720000"/>
          </a:xfrm>
          <a:prstGeom prst="rect">
            <a:avLst/>
          </a:prstGeom>
        </p:spPr>
      </p:pic>
      <p:sp>
        <p:nvSpPr>
          <p:cNvPr id="28" name="TextBox 22"/>
          <p:cNvSpPr txBox="1"/>
          <p:nvPr/>
        </p:nvSpPr>
        <p:spPr>
          <a:xfrm>
            <a:off x="4887884" y="1987870"/>
            <a:ext cx="819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úrovní výkonu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5885090" y="4941168"/>
            <a:ext cx="318788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Kód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33701697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endParaRPr lang="cs-CZ" altLang="cs-CZ" sz="800" dirty="0" smtClean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8016361916661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Provedení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Nerez + černé sklo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výrobku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454,5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595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525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35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583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670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700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41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31" name="Obrázek 3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67" t="-6334" r="-5334" b="-6666"/>
          <a:stretch/>
        </p:blipFill>
        <p:spPr>
          <a:xfrm>
            <a:off x="4164926" y="1848918"/>
            <a:ext cx="720000" cy="720000"/>
          </a:xfrm>
          <a:prstGeom prst="flowChartConnector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33" name="Obrázek 32"/>
          <p:cNvPicPr>
            <a:picLocks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200" t="-1600" r="-4801" b="-15599"/>
          <a:stretch/>
        </p:blipFill>
        <p:spPr>
          <a:xfrm>
            <a:off x="4164926" y="2641006"/>
            <a:ext cx="720000" cy="720000"/>
          </a:xfrm>
          <a:prstGeom prst="flowChartConnector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20" name="TextovéPole 19"/>
          <p:cNvSpPr txBox="1"/>
          <p:nvPr/>
        </p:nvSpPr>
        <p:spPr>
          <a:xfrm>
            <a:off x="7072387" y="989359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34 </a:t>
            </a:r>
            <a:r>
              <a:rPr lang="cs-CZ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</a:t>
            </a:r>
          </a:p>
        </p:txBody>
      </p:sp>
      <p:pic>
        <p:nvPicPr>
          <p:cNvPr id="21" name="Obrázek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834" y="876300"/>
            <a:ext cx="720000" cy="720000"/>
          </a:xfrm>
          <a:prstGeom prst="rect">
            <a:avLst/>
          </a:prstGeom>
        </p:spPr>
      </p:pic>
      <p:sp>
        <p:nvSpPr>
          <p:cNvPr id="4" name="Vývojový diagram: spojnice 3"/>
          <p:cNvSpPr/>
          <p:nvPr/>
        </p:nvSpPr>
        <p:spPr>
          <a:xfrm>
            <a:off x="4152900" y="1089660"/>
            <a:ext cx="720000" cy="720000"/>
          </a:xfrm>
          <a:prstGeom prst="flowChartConnector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4145281" y="1211580"/>
            <a:ext cx="67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Parní</a:t>
            </a:r>
          </a:p>
          <a:p>
            <a:pPr algn="ctr"/>
            <a:r>
              <a:rPr lang="cs-CZ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trouba</a:t>
            </a:r>
            <a:endParaRPr lang="cs-CZ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Vývojový diagram: spojnice 23"/>
          <p:cNvSpPr/>
          <p:nvPr/>
        </p:nvSpPr>
        <p:spPr>
          <a:xfrm>
            <a:off x="4191000" y="3444240"/>
            <a:ext cx="720000" cy="720000"/>
          </a:xfrm>
          <a:prstGeom prst="flowChartConnector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extovéPole 25"/>
          <p:cNvSpPr txBox="1"/>
          <p:nvPr/>
        </p:nvSpPr>
        <p:spPr>
          <a:xfrm>
            <a:off x="4183380" y="3566160"/>
            <a:ext cx="7772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 auto programů</a:t>
            </a:r>
            <a:endParaRPr lang="cs-CZ" sz="1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6" y="3417067"/>
            <a:ext cx="720000" cy="720000"/>
          </a:xfrm>
          <a:prstGeom prst="rect">
            <a:avLst/>
          </a:prstGeom>
        </p:spPr>
      </p:pic>
      <p:sp>
        <p:nvSpPr>
          <p:cNvPr id="38" name="TextBox 22"/>
          <p:cNvSpPr txBox="1"/>
          <p:nvPr/>
        </p:nvSpPr>
        <p:spPr>
          <a:xfrm>
            <a:off x="4924598" y="3480168"/>
            <a:ext cx="759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Automatické nastavení teploty a délky pečení</a:t>
            </a:r>
            <a:endParaRPr lang="cs-CZ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2" t="4924" r="4445" b="8037"/>
          <a:stretch/>
        </p:blipFill>
        <p:spPr>
          <a:xfrm>
            <a:off x="5821680" y="1813560"/>
            <a:ext cx="3096000" cy="2382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92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518</TotalTime>
  <Words>42</Words>
  <Application>Microsoft Office PowerPoint</Application>
  <PresentationFormat>Předvádění na obrazovce (4:3)</PresentationFormat>
  <Paragraphs>52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Gotham Narrow Bold</vt:lpstr>
      <vt:lpstr>Gotham Narrow Light</vt:lpstr>
      <vt:lpstr>Gotham Narrow Medium</vt:lpstr>
      <vt:lpstr>Motiv Office</vt:lpstr>
      <vt:lpstr>HMS 340VX Kompaktní parní trouba s grilem a horkým vzduchem Vanity Objem 34 l, parní ohřev, gril, horký vzduch, dotykový displej, 48 auto programů, grilovací mřížka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CP70_CP50011 - SÁČKOVÝ vysavač CAPTURE</dc:title>
  <dc:creator>Martina Křižáková</dc:creator>
  <cp:lastModifiedBy>Martina Křižáková</cp:lastModifiedBy>
  <cp:revision>105</cp:revision>
  <cp:lastPrinted>2016-03-31T14:41:45Z</cp:lastPrinted>
  <dcterms:created xsi:type="dcterms:W3CDTF">2016-03-31T13:54:55Z</dcterms:created>
  <dcterms:modified xsi:type="dcterms:W3CDTF">2017-08-11T08:40:09Z</dcterms:modified>
</cp:coreProperties>
</file>